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1674" r:id="rId3"/>
    <p:sldId id="1668" r:id="rId4"/>
    <p:sldId id="1675" r:id="rId5"/>
    <p:sldId id="1720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61"/>
    <p:restoredTop sz="94643"/>
  </p:normalViewPr>
  <p:slideViewPr>
    <p:cSldViewPr snapToGrid="0" snapToObjects="1">
      <p:cViewPr varScale="1">
        <p:scale>
          <a:sx n="109" d="100"/>
          <a:sy n="109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155-EAB1-824B-8834-F3FA03FD8D2C}" type="datetimeFigureOut">
              <a:rPr lang="en-CN" smtClean="0"/>
              <a:t>2020/7/16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FC6DB-A2BC-9E42-AB6D-9C247075CAF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39976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3205B-70B2-6641-B2E1-D741F49B25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8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6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53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81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862860D-8AAA-49BD-92F7-A6D0A3D9F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4" y="6069726"/>
            <a:ext cx="662616" cy="40007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076E7F4-8793-4717-9397-F7246EABC0E2}"/>
              </a:ext>
            </a:extLst>
          </p:cNvPr>
          <p:cNvSpPr txBox="1"/>
          <p:nvPr/>
        </p:nvSpPr>
        <p:spPr>
          <a:xfrm>
            <a:off x="721404" y="34684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32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A4F5B49-A962-4CCB-AB14-9B1C31EA8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404" y="1977291"/>
            <a:ext cx="8570913" cy="2035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r>
              <a:rPr lang="en-US" altLang="zh-CN" dirty="0"/>
              <a:t>Secondary Line Here</a:t>
            </a:r>
            <a:endParaRPr lang="zh-CN" altLang="en-US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A9453C4-5814-4DDF-8680-7119FC039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404" y="4292355"/>
            <a:ext cx="2806246" cy="400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Presenter Name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3F62BEF5-F7F1-48A9-B7A1-C4BE66C1D8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725" y="4778252"/>
            <a:ext cx="5375275" cy="4587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Company Name/ Extra Info Amazon Web </a:t>
            </a:r>
            <a:r>
              <a:rPr lang="en-US" altLang="zh-CN" sz="2000" dirty="0"/>
              <a:t>Service</a:t>
            </a:r>
          </a:p>
          <a:p>
            <a:pPr lvl="0"/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3DAE0236-C4CF-4149-87C0-4914E0B51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876543"/>
            <a:ext cx="2808288" cy="334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spc="3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altLang="zh-CN" dirty="0"/>
              <a:t>CITY NAME</a:t>
            </a:r>
            <a:endParaRPr lang="zh-CN" altLang="en-US" dirty="0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391E6470-EC38-4DCF-868B-A3CD1A50C2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10018246" y="1189254"/>
            <a:ext cx="2294760" cy="609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altLang="zh-CN" dirty="0"/>
              <a:t>03.25.19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1358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6" y="-31972"/>
            <a:ext cx="12200424" cy="576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9B9D0-F983-4F34-8B64-4E224FD905C2}"/>
              </a:ext>
            </a:extLst>
          </p:cNvPr>
          <p:cNvSpPr txBox="1"/>
          <p:nvPr/>
        </p:nvSpPr>
        <p:spPr>
          <a:xfrm>
            <a:off x="10360047" y="1881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3503E9-8844-4DE0-A002-55E46CA78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tx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25B46D0E-BFE0-4D82-AF26-DB6E1B136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790146"/>
            <a:ext cx="8570913" cy="999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0">
                <a:solidFill>
                  <a:schemeClr val="tx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7861BF8-6A3B-422C-BD28-49794DBCF61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35918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50752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55541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01400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425892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96000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61859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81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720639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648445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4587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/>
        </p:nvSpPr>
        <p:spPr>
          <a:xfrm>
            <a:off x="10360047" y="1176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315005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ulleted_Content">
  <p:cSld name="1_Title_and_Bulleted_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67" y="-31972"/>
            <a:ext cx="12200424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0360047" y="18812"/>
            <a:ext cx="184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52269" y="2612437"/>
            <a:ext cx="108168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609585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828754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652269" y="790145"/>
            <a:ext cx="8571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15"/>
          <p:cNvSpPr txBox="1"/>
          <p:nvPr/>
        </p:nvSpPr>
        <p:spPr>
          <a:xfrm>
            <a:off x="6355303" y="6609329"/>
            <a:ext cx="7827600" cy="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2019, Amazon Web Services, Inc. or its affiliates. All rights reserved.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87233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5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60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55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7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10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5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1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14">
            <a:extLst>
              <a:ext uri="{FF2B5EF4-FFF2-40B4-BE49-F238E27FC236}">
                <a16:creationId xmlns:a16="http://schemas.microsoft.com/office/drawing/2014/main" id="{F280670F-6192-D145-B9A5-690DAD52EE2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92758" cy="68760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B576A3E-BF21-984E-AF39-E644ADD0583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2500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6C14-E6D2-E548-BD4A-3C4FFE4298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DGL 101:</a:t>
            </a:r>
            <a:br>
              <a:rPr lang="en-US" dirty="0"/>
            </a:br>
            <a:r>
              <a:rPr lang="en-US" dirty="0"/>
              <a:t>DGL</a:t>
            </a:r>
            <a:r>
              <a:rPr lang="zh-CN" altLang="en-US" dirty="0"/>
              <a:t>开发范式和</a:t>
            </a:r>
            <a:r>
              <a:rPr lang="en-US" dirty="0"/>
              <a:t>Hello-World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37F70-708D-0F43-94DC-B493AFAC5C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/>
              <a:t>AWS</a:t>
            </a:r>
            <a:r>
              <a:rPr lang="zh-CN" altLang="en-US" b="1" dirty="0"/>
              <a:t>上海人工智能研究院（</a:t>
            </a:r>
            <a:r>
              <a:rPr lang="en-US" altLang="zh-CN" b="1" dirty="0"/>
              <a:t>AWS </a:t>
            </a:r>
            <a:r>
              <a:rPr lang="en-US" altLang="zh-CN" b="1" dirty="0" err="1"/>
              <a:t>ShangHai</a:t>
            </a:r>
            <a:r>
              <a:rPr lang="en-US" altLang="zh-CN" b="1" dirty="0"/>
              <a:t> AI Lab</a:t>
            </a:r>
            <a:r>
              <a:rPr lang="zh-CN" altLang="en-US" b="1" dirty="0"/>
              <a:t>）</a:t>
            </a:r>
            <a:endParaRPr lang="en-US" altLang="zh-CN" b="1"/>
          </a:p>
          <a:p>
            <a:r>
              <a:rPr lang="en-US" b="1"/>
              <a:t>Jian Zhang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531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2269" y="1800000"/>
            <a:ext cx="10816920" cy="2181632"/>
          </a:xfrm>
        </p:spPr>
        <p:txBody>
          <a:bodyPr>
            <a:normAutofit/>
          </a:bodyPr>
          <a:lstStyle/>
          <a:p>
            <a:r>
              <a:rPr lang="en-US" altLang="zh-CN" dirty="0"/>
              <a:t>Graph </a:t>
            </a:r>
            <a:r>
              <a:rPr lang="zh-CN" altLang="en-US" dirty="0"/>
              <a:t>作为核心的数据抽象</a:t>
            </a:r>
            <a:endParaRPr lang="en-US" altLang="zh-CN" dirty="0"/>
          </a:p>
          <a:p>
            <a:pPr lvl="1"/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DGLGraph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g.ndata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[‘h’]</a:t>
            </a:r>
            <a:endParaRPr lang="en-US" altLang="zh-CN" dirty="0">
              <a:cs typeface="Consolas" panose="020B0609020204030204" pitchFamily="49" charset="0"/>
            </a:endParaRPr>
          </a:p>
          <a:p>
            <a:r>
              <a:rPr lang="zh-CN" altLang="en-US" dirty="0">
                <a:cs typeface="Consolas" panose="020B0609020204030204" pitchFamily="49" charset="0"/>
              </a:rPr>
              <a:t>简单但是灵活的消息传递</a:t>
            </a:r>
            <a:r>
              <a:rPr lang="en-US" altLang="zh-CN" dirty="0">
                <a:cs typeface="Consolas" panose="020B0609020204030204" pitchFamily="49" charset="0"/>
              </a:rPr>
              <a:t>(MP)</a:t>
            </a:r>
            <a:r>
              <a:rPr lang="zh-CN" altLang="en-US" dirty="0">
                <a:cs typeface="Consolas" panose="020B0609020204030204" pitchFamily="49" charset="0"/>
              </a:rPr>
              <a:t>的</a:t>
            </a:r>
            <a:r>
              <a:rPr lang="en-US" altLang="zh-CN" dirty="0">
                <a:cs typeface="Consolas" panose="020B0609020204030204" pitchFamily="49" charset="0"/>
              </a:rPr>
              <a:t>APIs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245856-9990-B543-BEBE-E4F8C2DF40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DGL</a:t>
            </a:r>
            <a:r>
              <a:rPr lang="zh-CN" altLang="en-US" dirty="0"/>
              <a:t>开发范式</a:t>
            </a:r>
            <a:endParaRPr lang="en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AAE0525-DE7A-4142-A82D-67913CCD1BA1}" type="slidenum">
              <a:rPr lang="zh-CN" altLang="en-US" smtClean="0"/>
              <a:t>2</a:t>
            </a:fld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418" y="3621022"/>
            <a:ext cx="6305551" cy="97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4009720" y="4399404"/>
            <a:ext cx="512064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606616" y="4417692"/>
            <a:ext cx="512064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12319" y="4758337"/>
            <a:ext cx="6716903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主动集合</a:t>
            </a:r>
            <a:r>
              <a:rPr lang="en-US" altLang="zh-CN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zh-CN" altLang="en-US" sz="2400" dirty="0">
                <a:latin typeface="Calibri" panose="020F0502020204030204" pitchFamily="34" charset="0"/>
              </a:rPr>
              <a:t>指定是“点”还是“边”来触发计算。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91478" y="5349213"/>
            <a:ext cx="9365513" cy="83099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</a:rPr>
              <a:t>                    </a:t>
            </a:r>
            <a:r>
              <a:rPr lang="zh-CN" altLang="en-US" sz="2400" dirty="0">
                <a:latin typeface="Calibri" panose="020F0502020204030204" pitchFamily="34" charset="0"/>
              </a:rPr>
              <a:t>可以是用户定义的函数</a:t>
            </a:r>
            <a:r>
              <a:rPr lang="en-US" altLang="zh-CN" sz="2400" dirty="0">
                <a:latin typeface="Calibri" panose="020F0502020204030204" pitchFamily="34" charset="0"/>
              </a:rPr>
              <a:t> (</a:t>
            </a:r>
            <a:r>
              <a:rPr lang="en-US" altLang="zh-CN" sz="2400" b="1" dirty="0">
                <a:latin typeface="Calibri" panose="020F0502020204030204" pitchFamily="34" charset="0"/>
              </a:rPr>
              <a:t>UDF, </a:t>
            </a:r>
            <a:r>
              <a:rPr lang="en-US" altLang="zh-CN" sz="2400" dirty="0">
                <a:latin typeface="Calibri" panose="020F0502020204030204" pitchFamily="34" charset="0"/>
              </a:rPr>
              <a:t>user-defined functions) </a:t>
            </a:r>
            <a:r>
              <a:rPr lang="zh-CN" altLang="en-US" sz="2400" dirty="0">
                <a:latin typeface="Calibri" panose="020F0502020204030204" pitchFamily="34" charset="0"/>
              </a:rPr>
              <a:t>，或者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r>
              <a:rPr lang="en-US" altLang="zh-CN" sz="2400" dirty="0">
                <a:latin typeface="Calibri" panose="020F0502020204030204" pitchFamily="34" charset="0"/>
              </a:rPr>
              <a:t>DGL</a:t>
            </a:r>
            <a:r>
              <a:rPr lang="zh-CN" altLang="en-US" sz="2400" b="1" dirty="0">
                <a:latin typeface="Calibri" panose="020F0502020204030204" pitchFamily="34" charset="0"/>
              </a:rPr>
              <a:t>内建</a:t>
            </a:r>
            <a:r>
              <a:rPr lang="zh-CN" altLang="en-US" sz="2400" dirty="0">
                <a:latin typeface="Calibri" panose="020F0502020204030204" pitchFamily="34" charset="0"/>
              </a:rPr>
              <a:t>的函数</a:t>
            </a:r>
            <a:r>
              <a:rPr lang="en-US" altLang="zh-CN" sz="2400" dirty="0">
                <a:latin typeface="Calibri" panose="020F0502020204030204" pitchFamily="34" charset="0"/>
              </a:rPr>
              <a:t>.</a:t>
            </a:r>
            <a:endParaRPr lang="zh-CN" altLang="en-US" sz="2400" dirty="0">
              <a:latin typeface="Calibri" panose="020F050202020403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87489" y="5349214"/>
            <a:ext cx="1349503" cy="433881"/>
            <a:chOff x="911590" y="3006771"/>
            <a:chExt cx="1012127" cy="325411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590" y="3006771"/>
              <a:ext cx="328613" cy="300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0203" y="3046432"/>
              <a:ext cx="28575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0817" y="3046432"/>
              <a:ext cx="34290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791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825A79-2A06-BD47-B8B0-DC57C76F03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灵活的消息处理方式</a:t>
            </a:r>
            <a:endParaRPr lang="en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AAE0525-DE7A-4142-A82D-67913CCD1BA1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544" y="2433729"/>
            <a:ext cx="7245096" cy="76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999" y="3531327"/>
            <a:ext cx="6996187" cy="132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5538051" y="1449847"/>
            <a:ext cx="5202936" cy="1609344"/>
            <a:chOff x="4162806" y="1059582"/>
            <a:chExt cx="3902202" cy="1207008"/>
          </a:xfrm>
        </p:grpSpPr>
        <p:sp>
          <p:nvSpPr>
            <p:cNvPr id="4" name="矩形 3"/>
            <p:cNvSpPr/>
            <p:nvPr/>
          </p:nvSpPr>
          <p:spPr>
            <a:xfrm>
              <a:off x="4162806" y="1909974"/>
              <a:ext cx="315468" cy="356616"/>
            </a:xfrm>
            <a:prstGeom prst="rect">
              <a:avLst/>
            </a:prstGeom>
            <a:solidFill>
              <a:srgbClr val="ED7D31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" name="线形标注 1 4"/>
            <p:cNvSpPr/>
            <p:nvPr/>
          </p:nvSpPr>
          <p:spPr>
            <a:xfrm>
              <a:off x="5376672" y="1059582"/>
              <a:ext cx="2688336" cy="425196"/>
            </a:xfrm>
            <a:prstGeom prst="borderCallout1">
              <a:avLst>
                <a:gd name="adj1" fmla="val 86492"/>
                <a:gd name="adj2" fmla="val -2721"/>
                <a:gd name="adj3" fmla="val 186693"/>
                <a:gd name="adj4" fmla="val -3068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zh-CN" altLang="en-US" sz="2400" i="1" dirty="0">
                  <a:latin typeface="Calibri" panose="020F0502020204030204" pitchFamily="34" charset="0"/>
                </a:rPr>
                <a:t>消息函数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38200" y="3720205"/>
            <a:ext cx="9534144" cy="2237140"/>
            <a:chOff x="628650" y="2790153"/>
            <a:chExt cx="7150608" cy="1677855"/>
          </a:xfrm>
        </p:grpSpPr>
        <p:sp>
          <p:nvSpPr>
            <p:cNvPr id="8" name="矩形 7"/>
            <p:cNvSpPr/>
            <p:nvPr/>
          </p:nvSpPr>
          <p:spPr>
            <a:xfrm>
              <a:off x="4098798" y="2790153"/>
              <a:ext cx="315468" cy="356616"/>
            </a:xfrm>
            <a:prstGeom prst="rect">
              <a:avLst/>
            </a:prstGeom>
            <a:solidFill>
              <a:srgbClr val="ED7D31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线形标注 1 8"/>
            <p:cNvSpPr/>
            <p:nvPr/>
          </p:nvSpPr>
          <p:spPr>
            <a:xfrm>
              <a:off x="628650" y="3617616"/>
              <a:ext cx="2688336" cy="425196"/>
            </a:xfrm>
            <a:prstGeom prst="borderCallout1">
              <a:avLst>
                <a:gd name="adj1" fmla="val -19960"/>
                <a:gd name="adj2" fmla="val 101361"/>
                <a:gd name="adj3" fmla="val -110081"/>
                <a:gd name="adj4" fmla="val 127483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zh-CN" altLang="en-US" sz="2400" i="1" dirty="0">
                  <a:latin typeface="Calibri" panose="020F0502020204030204" pitchFamily="34" charset="0"/>
                </a:rPr>
                <a:t>更新函数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5431536" y="2790153"/>
              <a:ext cx="466344" cy="436557"/>
            </a:xfrm>
            <a:prstGeom prst="rect">
              <a:avLst/>
            </a:prstGeom>
            <a:solidFill>
              <a:srgbClr val="ED7D31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线形标注 1 10"/>
            <p:cNvSpPr/>
            <p:nvPr/>
          </p:nvSpPr>
          <p:spPr>
            <a:xfrm>
              <a:off x="5090922" y="4042812"/>
              <a:ext cx="2688336" cy="425196"/>
            </a:xfrm>
            <a:prstGeom prst="borderCallout1">
              <a:avLst>
                <a:gd name="adj1" fmla="val -32863"/>
                <a:gd name="adj2" fmla="val 51361"/>
                <a:gd name="adj3" fmla="val -177823"/>
                <a:gd name="adj4" fmla="val 33605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zh-CN" altLang="en-US" sz="2400" i="1" dirty="0">
                  <a:latin typeface="Calibri" panose="020F0502020204030204" pitchFamily="34" charset="0"/>
                </a:rPr>
                <a:t>聚合函数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8409" y="6373001"/>
            <a:ext cx="4244239" cy="37965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1867" dirty="0">
                <a:latin typeface="Calibri" panose="020F0502020204030204" pitchFamily="34" charset="0"/>
              </a:rPr>
              <a:t>[Gilmer 2017, Wang 2017, </a:t>
            </a:r>
            <a:r>
              <a:rPr lang="en-US" altLang="zh-CN" sz="1867" dirty="0" err="1">
                <a:latin typeface="Calibri" panose="020F0502020204030204" pitchFamily="34" charset="0"/>
              </a:rPr>
              <a:t>Battaglia</a:t>
            </a:r>
            <a:r>
              <a:rPr lang="en-US" altLang="zh-CN" sz="1867" dirty="0">
                <a:latin typeface="Calibri" panose="020F0502020204030204" pitchFamily="34" charset="0"/>
              </a:rPr>
              <a:t> 2018]</a:t>
            </a:r>
            <a:endParaRPr lang="zh-CN" altLang="en-US" sz="1867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31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9414C-A01E-5C4B-8807-454F30F7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342840-B52D-BC44-81CE-0C724FBAD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DGL</a:t>
            </a:r>
            <a:r>
              <a:rPr lang="zh-CN" altLang="en-US" dirty="0"/>
              <a:t>里编写</a:t>
            </a:r>
            <a:r>
              <a:rPr lang="en-US" altLang="zh-CN" dirty="0"/>
              <a:t>GNN</a:t>
            </a:r>
            <a:r>
              <a:rPr lang="zh-CN" altLang="en-US" dirty="0"/>
              <a:t>算子很直观</a:t>
            </a:r>
            <a:endParaRPr lang="en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AAE0525-DE7A-4142-A82D-67913CCD1BA1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425563"/>
            <a:ext cx="11480800" cy="291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824629" y="1613187"/>
            <a:ext cx="6144681" cy="83099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update_all</a:t>
            </a:r>
            <a:r>
              <a:rPr lang="en-US" altLang="zh-CN" sz="2400" dirty="0">
                <a:latin typeface="Calibri" panose="020F0502020204030204" pitchFamily="34" charset="0"/>
              </a:rPr>
              <a:t> </a:t>
            </a:r>
            <a:r>
              <a:rPr lang="zh-CN" altLang="en-US" sz="2400" dirty="0">
                <a:latin typeface="Calibri" panose="020F0502020204030204" pitchFamily="34" charset="0"/>
              </a:rPr>
              <a:t>是下面写法的简化做法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algn="ctr"/>
            <a:r>
              <a:rPr lang="en-US" altLang="zh-CN" sz="2400" dirty="0">
                <a:latin typeface="Calibri" panose="020F0502020204030204" pitchFamily="34" charset="0"/>
              </a:rPr>
              <a:t> 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send(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G.edges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altLang="zh-CN" sz="2400" dirty="0">
                <a:latin typeface="Calibri" panose="020F0502020204030204" pitchFamily="34" charset="0"/>
              </a:rPr>
              <a:t>+ 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recv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G.nodes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zh-CN" alt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386" y="5027257"/>
            <a:ext cx="36068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0CAC61-5088-F640-A162-B1B33C77B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86" y="2462805"/>
            <a:ext cx="5499100" cy="3011238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F69ACBE9-3805-E545-AEF4-3ADB68479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29" y="5154257"/>
            <a:ext cx="2616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5288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B9AD2-E4DA-C544-AE0D-2C9B7C03F4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518239" cy="999465"/>
          </a:xfrm>
        </p:spPr>
        <p:txBody>
          <a:bodyPr>
            <a:normAutofit/>
          </a:bodyPr>
          <a:lstStyle/>
          <a:p>
            <a:r>
              <a:rPr lang="en-US" altLang="zh-CN" dirty="0"/>
              <a:t>DGL</a:t>
            </a:r>
            <a:r>
              <a:rPr lang="zh-CN" altLang="en-US" dirty="0"/>
              <a:t>的</a:t>
            </a:r>
            <a:r>
              <a:rPr lang="en-US" altLang="zh-CN" dirty="0"/>
              <a:t> GAT</a:t>
            </a:r>
            <a:r>
              <a:rPr lang="zh-CN" altLang="en-US" dirty="0"/>
              <a:t>例子</a:t>
            </a:r>
            <a:endParaRPr lang="en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AAE0525-DE7A-4142-A82D-67913CCD1BA1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3"/>
          <a:stretch/>
        </p:blipFill>
        <p:spPr bwMode="auto">
          <a:xfrm>
            <a:off x="6300359" y="1584093"/>
            <a:ext cx="5701701" cy="411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437CE1C-C3DD-D144-9452-571AAC9C9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"/>
          <a:stretch/>
        </p:blipFill>
        <p:spPr bwMode="auto">
          <a:xfrm>
            <a:off x="744461" y="1607514"/>
            <a:ext cx="5592969" cy="3387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68" y="4901069"/>
            <a:ext cx="5690854" cy="118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4984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00" y="1872000"/>
            <a:ext cx="7041360" cy="4195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1"/>
                </a:solidFill>
              </a:rPr>
              <a:t>一个半监督的点分类问题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zh-CN" altLang="en-US" dirty="0"/>
              <a:t>只有很少的标注数据</a:t>
            </a:r>
            <a:endParaRPr lang="en-US" altLang="zh-CN" dirty="0"/>
          </a:p>
          <a:p>
            <a:pPr lvl="1"/>
            <a:r>
              <a:rPr lang="zh-CN" altLang="en-US" dirty="0"/>
              <a:t>主要依赖图的结构信息进行学习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1"/>
                </a:solidFill>
              </a:rPr>
              <a:t>一个非监督的边预测问题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zh-CN" altLang="en-US" dirty="0"/>
              <a:t>利用图结构已有的边和不存在的边，进行边预测学习</a:t>
            </a:r>
            <a:endParaRPr lang="en-US" altLang="zh-CN" dirty="0"/>
          </a:p>
          <a:p>
            <a:pPr lvl="1"/>
            <a:r>
              <a:rPr lang="zh-CN" altLang="en-US" dirty="0"/>
              <a:t>同样依赖图的结构信息进行学习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6524AD-E91B-7D48-A5D2-A1F4B8D5CB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Hello-World </a:t>
            </a:r>
            <a:r>
              <a:rPr lang="zh-CN" altLang="en-US" dirty="0"/>
              <a:t>样例</a:t>
            </a:r>
            <a:r>
              <a:rPr lang="en-US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EDBC2D-8D81-C346-B46A-97C96443401E}"/>
              </a:ext>
            </a:extLst>
          </p:cNvPr>
          <p:cNvGrpSpPr/>
          <p:nvPr/>
        </p:nvGrpSpPr>
        <p:grpSpPr>
          <a:xfrm>
            <a:off x="7639882" y="2081113"/>
            <a:ext cx="4080271" cy="2726253"/>
            <a:chOff x="7517962" y="2065873"/>
            <a:chExt cx="4080271" cy="27262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158196-4CA0-EB4C-933A-A6E439989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7962" y="2065873"/>
              <a:ext cx="4080271" cy="2726253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23DD35E-4774-174D-8F5D-198D35A054E3}"/>
                </a:ext>
              </a:extLst>
            </p:cNvPr>
            <p:cNvSpPr/>
            <p:nvPr/>
          </p:nvSpPr>
          <p:spPr>
            <a:xfrm>
              <a:off x="9797143" y="3428999"/>
              <a:ext cx="296883" cy="252352"/>
            </a:xfrm>
            <a:prstGeom prst="roundRect">
              <a:avLst/>
            </a:prstGeom>
            <a:solidFill>
              <a:srgbClr val="C00000">
                <a:alpha val="30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B918F53-7900-D54F-9EA5-B55F698577B4}"/>
                </a:ext>
              </a:extLst>
            </p:cNvPr>
            <p:cNvSpPr/>
            <p:nvPr/>
          </p:nvSpPr>
          <p:spPr>
            <a:xfrm>
              <a:off x="8399712" y="2899472"/>
              <a:ext cx="296883" cy="252352"/>
            </a:xfrm>
            <a:prstGeom prst="roundRect">
              <a:avLst/>
            </a:prstGeom>
            <a:solidFill>
              <a:schemeClr val="accent6">
                <a:alpha val="30000"/>
              </a:scheme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59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03F3-4322-C549-BA64-3CE5871C8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00" y="1872000"/>
            <a:ext cx="7330722" cy="419585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1"/>
                </a:solidFill>
              </a:rPr>
              <a:t>在今天的实际操作里，你会学到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lvl="1">
              <a:lnSpc>
                <a:spcPct val="110000"/>
              </a:lnSpc>
            </a:pPr>
            <a:r>
              <a:rPr lang="zh-CN" altLang="en-US" dirty="0"/>
              <a:t>导入图数据和进行数据预处理；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构建</a:t>
            </a:r>
            <a:r>
              <a:rPr lang="en-US" altLang="zh-CN" dirty="0"/>
              <a:t>DGL</a:t>
            </a:r>
            <a:r>
              <a:rPr lang="zh-CN" altLang="en-US" dirty="0"/>
              <a:t>图，并查看图的结构信息；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给图的点和边加入特征；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使用</a:t>
            </a:r>
            <a:r>
              <a:rPr lang="en-US" altLang="zh-CN" dirty="0"/>
              <a:t>DGL</a:t>
            </a:r>
            <a:r>
              <a:rPr lang="zh-CN" altLang="en-US" dirty="0"/>
              <a:t>构建一个</a:t>
            </a:r>
            <a:r>
              <a:rPr lang="en-US" altLang="zh-CN" dirty="0" err="1"/>
              <a:t>GraphSage</a:t>
            </a:r>
            <a:r>
              <a:rPr lang="zh-CN" altLang="en-US" dirty="0"/>
              <a:t>模型，并进行点分类的训练；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（时间允许）使用</a:t>
            </a:r>
            <a:r>
              <a:rPr lang="en-US" altLang="zh-CN" dirty="0"/>
              <a:t>DGL</a:t>
            </a:r>
            <a:r>
              <a:rPr lang="zh-CN" altLang="en-US" dirty="0"/>
              <a:t>完成边的剪切，并构建边预测的数据集。使用</a:t>
            </a:r>
            <a:r>
              <a:rPr lang="en-US" altLang="zh-CN" dirty="0"/>
              <a:t>DGL</a:t>
            </a:r>
            <a:r>
              <a:rPr lang="zh-CN" altLang="en-US" dirty="0"/>
              <a:t>的</a:t>
            </a:r>
            <a:r>
              <a:rPr lang="en-US" altLang="zh-CN" dirty="0" err="1"/>
              <a:t>GraphSage</a:t>
            </a:r>
            <a:r>
              <a:rPr lang="zh-CN" altLang="en-US" dirty="0"/>
              <a:t>模型，进行边预测的训练；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（时间运行）讲解</a:t>
            </a:r>
            <a:r>
              <a:rPr lang="en-US" altLang="zh-CN" dirty="0"/>
              <a:t>Message-Passing</a:t>
            </a:r>
            <a:r>
              <a:rPr lang="zh-CN" altLang="en-US" dirty="0"/>
              <a:t>的底层接口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6524AD-E91B-7D48-A5D2-A1F4B8D5CB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Hello-World </a:t>
            </a:r>
            <a:r>
              <a:rPr lang="zh-CN" altLang="en-US" dirty="0"/>
              <a:t>样例</a:t>
            </a:r>
            <a:r>
              <a:rPr lang="en-US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EDBC2D-8D81-C346-B46A-97C96443401E}"/>
              </a:ext>
            </a:extLst>
          </p:cNvPr>
          <p:cNvGrpSpPr/>
          <p:nvPr/>
        </p:nvGrpSpPr>
        <p:grpSpPr>
          <a:xfrm>
            <a:off x="7913014" y="2101498"/>
            <a:ext cx="4080271" cy="2726253"/>
            <a:chOff x="7517962" y="2065873"/>
            <a:chExt cx="4080271" cy="27262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158196-4CA0-EB4C-933A-A6E439989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7962" y="2065873"/>
              <a:ext cx="4080271" cy="2726253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23DD35E-4774-174D-8F5D-198D35A054E3}"/>
                </a:ext>
              </a:extLst>
            </p:cNvPr>
            <p:cNvSpPr/>
            <p:nvPr/>
          </p:nvSpPr>
          <p:spPr>
            <a:xfrm>
              <a:off x="9797143" y="3428999"/>
              <a:ext cx="296883" cy="252352"/>
            </a:xfrm>
            <a:prstGeom prst="roundRect">
              <a:avLst/>
            </a:prstGeom>
            <a:solidFill>
              <a:srgbClr val="C00000">
                <a:alpha val="30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B918F53-7900-D54F-9EA5-B55F698577B4}"/>
                </a:ext>
              </a:extLst>
            </p:cNvPr>
            <p:cNvSpPr/>
            <p:nvPr/>
          </p:nvSpPr>
          <p:spPr>
            <a:xfrm>
              <a:off x="8399712" y="2899472"/>
              <a:ext cx="296883" cy="252352"/>
            </a:xfrm>
            <a:prstGeom prst="roundRect">
              <a:avLst/>
            </a:prstGeom>
            <a:solidFill>
              <a:schemeClr val="accent6">
                <a:alpha val="30000"/>
              </a:scheme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1907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64857-C4D2-8E45-84B9-352576845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典型的图数据结构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F4B28-6C86-5A45-B5E0-C3408B059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544" y="1789611"/>
            <a:ext cx="3606836" cy="2569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0E223-F0AF-DF4A-8651-9E8000F4E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5"/>
          <a:stretch/>
        </p:blipFill>
        <p:spPr>
          <a:xfrm>
            <a:off x="1768549" y="4476995"/>
            <a:ext cx="3190326" cy="2024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62D0F-74D1-1D46-8CC5-488BACC57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078" y="2275733"/>
            <a:ext cx="3801373" cy="32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79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4C06D-8BEF-1C4E-86DB-9C1421574C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Model - </a:t>
            </a:r>
            <a:r>
              <a:rPr lang="en-US" dirty="0" err="1"/>
              <a:t>GraphSage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AEC30C-DE19-264F-B321-0516BCA6F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816" y="883011"/>
            <a:ext cx="2829273" cy="1468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596ED6-0F3C-4940-843B-92D1A876F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086" y="2542798"/>
            <a:ext cx="4080734" cy="74853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70FA748-5D33-3B42-81CA-4C918F8421CD}"/>
              </a:ext>
            </a:extLst>
          </p:cNvPr>
          <p:cNvGrpSpPr/>
          <p:nvPr/>
        </p:nvGrpSpPr>
        <p:grpSpPr>
          <a:xfrm>
            <a:off x="3550026" y="1690688"/>
            <a:ext cx="2341332" cy="1037585"/>
            <a:chOff x="8706547" y="3693226"/>
            <a:chExt cx="2341332" cy="103758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6D44983-BC8B-E14E-9FD8-A7206ADCD3B3}"/>
                </a:ext>
              </a:extLst>
            </p:cNvPr>
            <p:cNvSpPr/>
            <p:nvPr/>
          </p:nvSpPr>
          <p:spPr>
            <a:xfrm>
              <a:off x="9310255" y="3693226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B036BF9-7FD5-5C45-B94F-79EE539F087E}"/>
                </a:ext>
              </a:extLst>
            </p:cNvPr>
            <p:cNvSpPr/>
            <p:nvPr/>
          </p:nvSpPr>
          <p:spPr>
            <a:xfrm>
              <a:off x="8706547" y="4276426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54BD07F-840A-8F43-BDBE-FB87A9EA7DA0}"/>
                </a:ext>
              </a:extLst>
            </p:cNvPr>
            <p:cNvSpPr/>
            <p:nvPr/>
          </p:nvSpPr>
          <p:spPr>
            <a:xfrm>
              <a:off x="10795879" y="4478811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ADA00F-2408-0449-855F-745486FC8E6A}"/>
                </a:ext>
              </a:extLst>
            </p:cNvPr>
            <p:cNvSpPr/>
            <p:nvPr/>
          </p:nvSpPr>
          <p:spPr>
            <a:xfrm>
              <a:off x="9968933" y="4226811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BA4862-1B9E-A64F-A48A-F3B11C6A288E}"/>
                </a:ext>
              </a:extLst>
            </p:cNvPr>
            <p:cNvCxnSpPr>
              <a:stCxn id="8" idx="3"/>
              <a:endCxn id="11" idx="7"/>
            </p:cNvCxnSpPr>
            <p:nvPr/>
          </p:nvCxnSpPr>
          <p:spPr>
            <a:xfrm flipH="1">
              <a:off x="8921642" y="3908321"/>
              <a:ext cx="425518" cy="405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7941682-9E09-3948-8AB4-02381D36EDF4}"/>
                </a:ext>
              </a:extLst>
            </p:cNvPr>
            <p:cNvCxnSpPr>
              <a:cxnSpLocks/>
              <a:stCxn id="8" idx="5"/>
              <a:endCxn id="13" idx="1"/>
            </p:cNvCxnSpPr>
            <p:nvPr/>
          </p:nvCxnSpPr>
          <p:spPr>
            <a:xfrm>
              <a:off x="9525350" y="3908321"/>
              <a:ext cx="480488" cy="3553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95F639F-B075-D649-8056-BA97E3A380D7}"/>
                </a:ext>
              </a:extLst>
            </p:cNvPr>
            <p:cNvCxnSpPr>
              <a:cxnSpLocks/>
              <a:stCxn id="13" idx="2"/>
              <a:endCxn id="11" idx="6"/>
            </p:cNvCxnSpPr>
            <p:nvPr/>
          </p:nvCxnSpPr>
          <p:spPr>
            <a:xfrm flipH="1">
              <a:off x="8958547" y="4352811"/>
              <a:ext cx="1010386" cy="496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EB2C715-347A-954E-A2DF-47E95F32215D}"/>
                </a:ext>
              </a:extLst>
            </p:cNvPr>
            <p:cNvCxnSpPr>
              <a:cxnSpLocks/>
              <a:stCxn id="12" idx="1"/>
              <a:endCxn id="13" idx="6"/>
            </p:cNvCxnSpPr>
            <p:nvPr/>
          </p:nvCxnSpPr>
          <p:spPr>
            <a:xfrm flipH="1" flipV="1">
              <a:off x="10220933" y="4352811"/>
              <a:ext cx="611851" cy="1629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01F1CC2-2EC1-6542-9589-9C0C93A5D54A}"/>
              </a:ext>
            </a:extLst>
          </p:cNvPr>
          <p:cNvGraphicFramePr>
            <a:graphicFrameLocks noGrp="1"/>
          </p:cNvGraphicFramePr>
          <p:nvPr/>
        </p:nvGraphicFramePr>
        <p:xfrm>
          <a:off x="517947" y="4694068"/>
          <a:ext cx="189686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118">
                  <a:extLst>
                    <a:ext uri="{9D8B030D-6E8A-4147-A177-3AD203B41FA5}">
                      <a16:colId xmlns:a16="http://schemas.microsoft.com/office/drawing/2014/main" val="790269269"/>
                    </a:ext>
                  </a:extLst>
                </a:gridCol>
                <a:gridCol w="534152">
                  <a:extLst>
                    <a:ext uri="{9D8B030D-6E8A-4147-A177-3AD203B41FA5}">
                      <a16:colId xmlns:a16="http://schemas.microsoft.com/office/drawing/2014/main" val="1613394746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842355285"/>
                    </a:ext>
                  </a:extLst>
                </a:gridCol>
                <a:gridCol w="531315">
                  <a:extLst>
                    <a:ext uri="{9D8B030D-6E8A-4147-A177-3AD203B41FA5}">
                      <a16:colId xmlns:a16="http://schemas.microsoft.com/office/drawing/2014/main" val="3894434017"/>
                    </a:ext>
                  </a:extLst>
                </a:gridCol>
              </a:tblGrid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28927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11858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344404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53360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6DDD974-03D3-284A-B694-8608AA01FF2D}"/>
              </a:ext>
            </a:extLst>
          </p:cNvPr>
          <p:cNvSpPr txBox="1"/>
          <p:nvPr/>
        </p:nvSpPr>
        <p:spPr>
          <a:xfrm>
            <a:off x="431548" y="1741026"/>
            <a:ext cx="301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Nodes: 0,1,2,3</a:t>
            </a:r>
          </a:p>
          <a:p>
            <a:r>
              <a:rPr lang="en-US" dirty="0"/>
              <a:t>Edges: (0,1), (0,2), (1,2), (2,3)</a:t>
            </a:r>
          </a:p>
          <a:p>
            <a:r>
              <a:rPr lang="en-US" dirty="0"/>
              <a:t>Features: (3, 1), 3-d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C1BDF866-B523-C746-8CFF-CF0E8CF6977F}"/>
              </a:ext>
            </a:extLst>
          </p:cNvPr>
          <p:cNvGraphicFramePr>
            <a:graphicFrameLocks noGrp="1"/>
          </p:cNvGraphicFramePr>
          <p:nvPr/>
        </p:nvGraphicFramePr>
        <p:xfrm>
          <a:off x="2966107" y="4679141"/>
          <a:ext cx="360869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75">
                  <a:extLst>
                    <a:ext uri="{9D8B030D-6E8A-4147-A177-3AD203B41FA5}">
                      <a16:colId xmlns:a16="http://schemas.microsoft.com/office/drawing/2014/main" val="790269269"/>
                    </a:ext>
                  </a:extLst>
                </a:gridCol>
                <a:gridCol w="625665">
                  <a:extLst>
                    <a:ext uri="{9D8B030D-6E8A-4147-A177-3AD203B41FA5}">
                      <a16:colId xmlns:a16="http://schemas.microsoft.com/office/drawing/2014/main" val="1613394746"/>
                    </a:ext>
                  </a:extLst>
                </a:gridCol>
                <a:gridCol w="600364">
                  <a:extLst>
                    <a:ext uri="{9D8B030D-6E8A-4147-A177-3AD203B41FA5}">
                      <a16:colId xmlns:a16="http://schemas.microsoft.com/office/drawing/2014/main" val="842355285"/>
                    </a:ext>
                  </a:extLst>
                </a:gridCol>
                <a:gridCol w="600364">
                  <a:extLst>
                    <a:ext uri="{9D8B030D-6E8A-4147-A177-3AD203B41FA5}">
                      <a16:colId xmlns:a16="http://schemas.microsoft.com/office/drawing/2014/main" val="3894434017"/>
                    </a:ext>
                  </a:extLst>
                </a:gridCol>
                <a:gridCol w="477212">
                  <a:extLst>
                    <a:ext uri="{9D8B030D-6E8A-4147-A177-3AD203B41FA5}">
                      <a16:colId xmlns:a16="http://schemas.microsoft.com/office/drawing/2014/main" val="1536446299"/>
                    </a:ext>
                  </a:extLst>
                </a:gridCol>
                <a:gridCol w="477213">
                  <a:extLst>
                    <a:ext uri="{9D8B030D-6E8A-4147-A177-3AD203B41FA5}">
                      <a16:colId xmlns:a16="http://schemas.microsoft.com/office/drawing/2014/main" val="314110244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760086209"/>
                    </a:ext>
                  </a:extLst>
                </a:gridCol>
              </a:tblGrid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28927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11858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0.37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0.37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344404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533607"/>
                  </a:ext>
                </a:extLst>
              </a:tr>
            </a:tbl>
          </a:graphicData>
        </a:graphic>
      </p:graphicFrame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713319-3C94-B44C-9651-EF0CABFE0AEA}"/>
              </a:ext>
            </a:extLst>
          </p:cNvPr>
          <p:cNvCxnSpPr>
            <a:cxnSpLocks/>
          </p:cNvCxnSpPr>
          <p:nvPr/>
        </p:nvCxnSpPr>
        <p:spPr>
          <a:xfrm flipV="1">
            <a:off x="2385043" y="4900730"/>
            <a:ext cx="592941" cy="75554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855A4F-0D53-6E4A-93D5-A7E38D8D05BC}"/>
              </a:ext>
            </a:extLst>
          </p:cNvPr>
          <p:cNvCxnSpPr>
            <a:cxnSpLocks/>
          </p:cNvCxnSpPr>
          <p:nvPr/>
        </p:nvCxnSpPr>
        <p:spPr>
          <a:xfrm flipV="1">
            <a:off x="2385045" y="4930666"/>
            <a:ext cx="592939" cy="30554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0F6FAF-CD1F-6246-9ED9-8C3758D83D71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>
          <a:xfrm flipV="1">
            <a:off x="3676026" y="1816688"/>
            <a:ext cx="477708" cy="45720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E1EBA0D-FF42-FC4E-8AA5-EDFA0228E0E5}"/>
              </a:ext>
            </a:extLst>
          </p:cNvPr>
          <p:cNvCxnSpPr>
            <a:cxnSpLocks/>
            <a:stCxn id="13" idx="0"/>
            <a:endCxn id="8" idx="6"/>
          </p:cNvCxnSpPr>
          <p:nvPr/>
        </p:nvCxnSpPr>
        <p:spPr>
          <a:xfrm flipH="1" flipV="1">
            <a:off x="4405734" y="1816688"/>
            <a:ext cx="532678" cy="40758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56B98D7-7735-AF42-BD52-D996E089B938}"/>
              </a:ext>
            </a:extLst>
          </p:cNvPr>
          <p:cNvCxnSpPr>
            <a:cxnSpLocks/>
          </p:cNvCxnSpPr>
          <p:nvPr/>
        </p:nvCxnSpPr>
        <p:spPr>
          <a:xfrm flipV="1">
            <a:off x="2385044" y="5278501"/>
            <a:ext cx="592936" cy="37777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80E7D5-B23A-294A-BD18-286EDB1B47B7}"/>
              </a:ext>
            </a:extLst>
          </p:cNvPr>
          <p:cNvCxnSpPr>
            <a:cxnSpLocks/>
          </p:cNvCxnSpPr>
          <p:nvPr/>
        </p:nvCxnSpPr>
        <p:spPr>
          <a:xfrm>
            <a:off x="2385043" y="4900730"/>
            <a:ext cx="592939" cy="335478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CC2DAB-B53B-A647-95FA-767A44E87420}"/>
              </a:ext>
            </a:extLst>
          </p:cNvPr>
          <p:cNvCxnSpPr>
            <a:cxnSpLocks/>
            <a:stCxn id="8" idx="4"/>
            <a:endCxn id="11" idx="6"/>
          </p:cNvCxnSpPr>
          <p:nvPr/>
        </p:nvCxnSpPr>
        <p:spPr>
          <a:xfrm flipH="1">
            <a:off x="3802026" y="1942688"/>
            <a:ext cx="477708" cy="45720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CEFF72-8240-1C48-A5C7-831A4871131B}"/>
              </a:ext>
            </a:extLst>
          </p:cNvPr>
          <p:cNvCxnSpPr>
            <a:cxnSpLocks/>
            <a:stCxn id="13" idx="3"/>
            <a:endCxn id="11" idx="5"/>
          </p:cNvCxnSpPr>
          <p:nvPr/>
        </p:nvCxnSpPr>
        <p:spPr>
          <a:xfrm flipH="1">
            <a:off x="3765121" y="2439368"/>
            <a:ext cx="1084196" cy="49615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0C340A59-2C9F-CB49-8ACE-F18837359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120" y="2999143"/>
            <a:ext cx="3018352" cy="1575617"/>
          </a:xfrm>
          <a:prstGeom prst="rect">
            <a:avLst/>
          </a:prstGeom>
        </p:spPr>
      </p:pic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C72EA70-1188-2C45-8214-E68BB65CF1AE}"/>
              </a:ext>
            </a:extLst>
          </p:cNvPr>
          <p:cNvGraphicFramePr>
            <a:graphicFrameLocks noGrp="1"/>
          </p:cNvGraphicFramePr>
          <p:nvPr/>
        </p:nvGraphicFramePr>
        <p:xfrm>
          <a:off x="7090109" y="3961762"/>
          <a:ext cx="143668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170">
                  <a:extLst>
                    <a:ext uri="{9D8B030D-6E8A-4147-A177-3AD203B41FA5}">
                      <a16:colId xmlns:a16="http://schemas.microsoft.com/office/drawing/2014/main" val="2248800884"/>
                    </a:ext>
                  </a:extLst>
                </a:gridCol>
                <a:gridCol w="359170">
                  <a:extLst>
                    <a:ext uri="{9D8B030D-6E8A-4147-A177-3AD203B41FA5}">
                      <a16:colId xmlns:a16="http://schemas.microsoft.com/office/drawing/2014/main" val="2648536878"/>
                    </a:ext>
                  </a:extLst>
                </a:gridCol>
                <a:gridCol w="359170">
                  <a:extLst>
                    <a:ext uri="{9D8B030D-6E8A-4147-A177-3AD203B41FA5}">
                      <a16:colId xmlns:a16="http://schemas.microsoft.com/office/drawing/2014/main" val="3914158931"/>
                    </a:ext>
                  </a:extLst>
                </a:gridCol>
                <a:gridCol w="359170">
                  <a:extLst>
                    <a:ext uri="{9D8B030D-6E8A-4147-A177-3AD203B41FA5}">
                      <a16:colId xmlns:a16="http://schemas.microsoft.com/office/drawing/2014/main" val="1535532756"/>
                    </a:ext>
                  </a:extLst>
                </a:gridCol>
              </a:tblGrid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509616"/>
                  </a:ext>
                </a:extLst>
              </a:tr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271000"/>
                  </a:ext>
                </a:extLst>
              </a:tr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680431"/>
                  </a:ext>
                </a:extLst>
              </a:tr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60390"/>
                  </a:ext>
                </a:extLst>
              </a:tr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20642"/>
                  </a:ext>
                </a:extLst>
              </a:tr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52819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A03A025-07E5-5540-A985-22F2E834F176}"/>
              </a:ext>
            </a:extLst>
          </p:cNvPr>
          <p:cNvSpPr txBox="1"/>
          <p:nvPr/>
        </p:nvSpPr>
        <p:spPr>
          <a:xfrm>
            <a:off x="7428740" y="6233814"/>
            <a:ext cx="75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W</a:t>
            </a:r>
            <a:r>
              <a:rPr lang="en-US" i="1" baseline="30000" dirty="0"/>
              <a:t>1</a:t>
            </a:r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58A0B17D-E3D4-674B-904D-58BE6C45772E}"/>
              </a:ext>
            </a:extLst>
          </p:cNvPr>
          <p:cNvGraphicFramePr>
            <a:graphicFrameLocks noGrp="1"/>
          </p:cNvGraphicFramePr>
          <p:nvPr/>
        </p:nvGraphicFramePr>
        <p:xfrm>
          <a:off x="9116922" y="4679141"/>
          <a:ext cx="275840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6460">
                  <a:extLst>
                    <a:ext uri="{9D8B030D-6E8A-4147-A177-3AD203B41FA5}">
                      <a16:colId xmlns:a16="http://schemas.microsoft.com/office/drawing/2014/main" val="790269269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1613394746"/>
                    </a:ext>
                  </a:extLst>
                </a:gridCol>
                <a:gridCol w="605642">
                  <a:extLst>
                    <a:ext uri="{9D8B030D-6E8A-4147-A177-3AD203B41FA5}">
                      <a16:colId xmlns:a16="http://schemas.microsoft.com/office/drawing/2014/main" val="842355285"/>
                    </a:ext>
                  </a:extLst>
                </a:gridCol>
                <a:gridCol w="617516">
                  <a:extLst>
                    <a:ext uri="{9D8B030D-6E8A-4147-A177-3AD203B41FA5}">
                      <a16:colId xmlns:a16="http://schemas.microsoft.com/office/drawing/2014/main" val="3894434017"/>
                    </a:ext>
                  </a:extLst>
                </a:gridCol>
                <a:gridCol w="629393">
                  <a:extLst>
                    <a:ext uri="{9D8B030D-6E8A-4147-A177-3AD203B41FA5}">
                      <a16:colId xmlns:a16="http://schemas.microsoft.com/office/drawing/2014/main" val="1028895766"/>
                    </a:ext>
                  </a:extLst>
                </a:gridCol>
              </a:tblGrid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28927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11858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344404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533607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A4129B5B-4CB9-8646-B9B0-7D3582864A00}"/>
              </a:ext>
            </a:extLst>
          </p:cNvPr>
          <p:cNvSpPr txBox="1"/>
          <p:nvPr/>
        </p:nvSpPr>
        <p:spPr>
          <a:xfrm>
            <a:off x="1025421" y="6233814"/>
            <a:ext cx="75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</a:t>
            </a:r>
            <a:r>
              <a:rPr lang="en-US" i="1" baseline="30000" dirty="0"/>
              <a:t>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F2305-785D-BF45-A113-2B0A42F7B4B6}"/>
              </a:ext>
            </a:extLst>
          </p:cNvPr>
          <p:cNvSpPr txBox="1"/>
          <p:nvPr/>
        </p:nvSpPr>
        <p:spPr>
          <a:xfrm>
            <a:off x="10116414" y="6233814"/>
            <a:ext cx="75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</a:t>
            </a:r>
            <a:r>
              <a:rPr lang="en-US" i="1" baseline="30000" dirty="0"/>
              <a:t>1</a:t>
            </a:r>
          </a:p>
        </p:txBody>
      </p:sp>
      <p:sp>
        <p:nvSpPr>
          <p:cNvPr id="63" name="Summing Junction 62">
            <a:extLst>
              <a:ext uri="{FF2B5EF4-FFF2-40B4-BE49-F238E27FC236}">
                <a16:creationId xmlns:a16="http://schemas.microsoft.com/office/drawing/2014/main" id="{2741D90B-E33D-EC43-ABE2-04A14104ED64}"/>
              </a:ext>
            </a:extLst>
          </p:cNvPr>
          <p:cNvSpPr/>
          <p:nvPr/>
        </p:nvSpPr>
        <p:spPr>
          <a:xfrm>
            <a:off x="6643037" y="5234236"/>
            <a:ext cx="371959" cy="362803"/>
          </a:xfrm>
          <a:prstGeom prst="flowChartSummingJunction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94425146-39B9-7845-9698-0F11D41D6142}"/>
              </a:ext>
            </a:extLst>
          </p:cNvPr>
          <p:cNvSpPr/>
          <p:nvPr/>
        </p:nvSpPr>
        <p:spPr>
          <a:xfrm>
            <a:off x="8618777" y="5223447"/>
            <a:ext cx="418454" cy="362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812B8E-D1A0-5A46-AD06-1F973868EBF2}"/>
              </a:ext>
            </a:extLst>
          </p:cNvPr>
          <p:cNvSpPr txBox="1"/>
          <p:nvPr/>
        </p:nvSpPr>
        <p:spPr>
          <a:xfrm>
            <a:off x="8485886" y="4883803"/>
            <a:ext cx="68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34443"/>
      </p:ext>
    </p:extLst>
  </p:cSld>
  <p:clrMapOvr>
    <a:masterClrMapping/>
  </p:clrMapOvr>
</p:sld>
</file>

<file path=ppt/theme/theme1.xml><?xml version="1.0" encoding="utf-8"?>
<a:theme xmlns:a="http://schemas.openxmlformats.org/drawingml/2006/main" name="DGL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GL1" id="{BA310D84-1948-D947-ACDE-D3570E7919B4}" vid="{65E9C757-548A-1C47-BB7F-4B0348782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DGL1</Template>
  <TotalTime>2048</TotalTime>
  <Words>433</Words>
  <Application>Microsoft Macintosh PowerPoint</Application>
  <PresentationFormat>Widescreen</PresentationFormat>
  <Paragraphs>143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Amazon Ember</vt:lpstr>
      <vt:lpstr>Amazon Ember Light</vt:lpstr>
      <vt:lpstr>Arial</vt:lpstr>
      <vt:lpstr>Calibri</vt:lpstr>
      <vt:lpstr>Calibri Light</vt:lpstr>
      <vt:lpstr>Consolas</vt:lpstr>
      <vt:lpstr>DGL1</vt:lpstr>
      <vt:lpstr>DGL 101: DGL开发范式和Hello-World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the Graph World</dc:title>
  <dc:creator>Microsoft Office User</dc:creator>
  <cp:lastModifiedBy>Microsoft Office User</cp:lastModifiedBy>
  <cp:revision>37</cp:revision>
  <dcterms:created xsi:type="dcterms:W3CDTF">2020-03-19T05:20:42Z</dcterms:created>
  <dcterms:modified xsi:type="dcterms:W3CDTF">2020-07-16T00:16:09Z</dcterms:modified>
</cp:coreProperties>
</file>